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0021" autoAdjust="0"/>
  </p:normalViewPr>
  <p:slideViewPr>
    <p:cSldViewPr snapToGrid="0">
      <p:cViewPr>
        <p:scale>
          <a:sx n="100" d="100"/>
          <a:sy n="100" d="100"/>
        </p:scale>
        <p:origin x="876" y="150"/>
      </p:cViewPr>
      <p:guideLst/>
    </p:cSldViewPr>
  </p:slideViewPr>
  <p:notesTextViewPr>
    <p:cViewPr>
      <p:scale>
        <a:sx n="1" d="1"/>
        <a:sy n="1" d="1"/>
      </p:scale>
      <p:origin x="0" y="-19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Taylor" userId="4abe7f84-a177-40d8-98ad-f2d592c9e235" providerId="ADAL" clId="{452B2EE5-3869-4A86-9B06-8B3FA67B1217}"/>
    <pc:docChg chg="modSld">
      <pc:chgData name="Nick Taylor" userId="4abe7f84-a177-40d8-98ad-f2d592c9e235" providerId="ADAL" clId="{452B2EE5-3869-4A86-9B06-8B3FA67B1217}" dt="2026-02-14T19:44:24.622" v="110" actId="20577"/>
      <pc:docMkLst>
        <pc:docMk/>
      </pc:docMkLst>
      <pc:sldChg chg="modNotesTx">
        <pc:chgData name="Nick Taylor" userId="4abe7f84-a177-40d8-98ad-f2d592c9e235" providerId="ADAL" clId="{452B2EE5-3869-4A86-9B06-8B3FA67B1217}" dt="2026-02-14T19:42:46.809" v="11" actId="20577"/>
        <pc:sldMkLst>
          <pc:docMk/>
          <pc:sldMk cId="168774894" sldId="256"/>
        </pc:sldMkLst>
      </pc:sldChg>
      <pc:sldChg chg="modNotesTx">
        <pc:chgData name="Nick Taylor" userId="4abe7f84-a177-40d8-98ad-f2d592c9e235" providerId="ADAL" clId="{452B2EE5-3869-4A86-9B06-8B3FA67B1217}" dt="2026-02-14T19:42:58.158" v="22" actId="20577"/>
        <pc:sldMkLst>
          <pc:docMk/>
          <pc:sldMk cId="384593984" sldId="257"/>
        </pc:sldMkLst>
      </pc:sldChg>
      <pc:sldChg chg="modNotesTx">
        <pc:chgData name="Nick Taylor" userId="4abe7f84-a177-40d8-98ad-f2d592c9e235" providerId="ADAL" clId="{452B2EE5-3869-4A86-9B06-8B3FA67B1217}" dt="2026-02-14T19:43:09.464" v="32" actId="20577"/>
        <pc:sldMkLst>
          <pc:docMk/>
          <pc:sldMk cId="3867259112" sldId="258"/>
        </pc:sldMkLst>
      </pc:sldChg>
      <pc:sldChg chg="modNotesTx">
        <pc:chgData name="Nick Taylor" userId="4abe7f84-a177-40d8-98ad-f2d592c9e235" providerId="ADAL" clId="{452B2EE5-3869-4A86-9B06-8B3FA67B1217}" dt="2026-02-14T19:43:27.774" v="43" actId="20577"/>
        <pc:sldMkLst>
          <pc:docMk/>
          <pc:sldMk cId="196949809" sldId="260"/>
        </pc:sldMkLst>
      </pc:sldChg>
      <pc:sldChg chg="modNotesTx">
        <pc:chgData name="Nick Taylor" userId="4abe7f84-a177-40d8-98ad-f2d592c9e235" providerId="ADAL" clId="{452B2EE5-3869-4A86-9B06-8B3FA67B1217}" dt="2026-02-14T19:43:38.412" v="55" actId="20577"/>
        <pc:sldMkLst>
          <pc:docMk/>
          <pc:sldMk cId="863276274" sldId="261"/>
        </pc:sldMkLst>
      </pc:sldChg>
      <pc:sldChg chg="modNotesTx">
        <pc:chgData name="Nick Taylor" userId="4abe7f84-a177-40d8-98ad-f2d592c9e235" providerId="ADAL" clId="{452B2EE5-3869-4A86-9B06-8B3FA67B1217}" dt="2026-02-14T19:43:48.963" v="76" actId="20577"/>
        <pc:sldMkLst>
          <pc:docMk/>
          <pc:sldMk cId="3278482031" sldId="262"/>
        </pc:sldMkLst>
      </pc:sldChg>
      <pc:sldChg chg="modNotesTx">
        <pc:chgData name="Nick Taylor" userId="4abe7f84-a177-40d8-98ad-f2d592c9e235" providerId="ADAL" clId="{452B2EE5-3869-4A86-9B06-8B3FA67B1217}" dt="2026-02-14T19:43:56.327" v="86" actId="20577"/>
        <pc:sldMkLst>
          <pc:docMk/>
          <pc:sldMk cId="54768517" sldId="263"/>
        </pc:sldMkLst>
      </pc:sldChg>
      <pc:sldChg chg="modNotesTx">
        <pc:chgData name="Nick Taylor" userId="4abe7f84-a177-40d8-98ad-f2d592c9e235" providerId="ADAL" clId="{452B2EE5-3869-4A86-9B06-8B3FA67B1217}" dt="2026-02-14T19:44:07.351" v="99" actId="20577"/>
        <pc:sldMkLst>
          <pc:docMk/>
          <pc:sldMk cId="3449716528" sldId="264"/>
        </pc:sldMkLst>
      </pc:sldChg>
      <pc:sldChg chg="modNotesTx">
        <pc:chgData name="Nick Taylor" userId="4abe7f84-a177-40d8-98ad-f2d592c9e235" providerId="ADAL" clId="{452B2EE5-3869-4A86-9B06-8B3FA67B1217}" dt="2026-02-14T19:44:24.622" v="110" actId="20577"/>
        <pc:sldMkLst>
          <pc:docMk/>
          <pc:sldMk cId="3129393670" sldId="2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70CB7D-5B98-46BD-A3DE-FF6BC47510D5}" type="datetimeFigureOut">
              <a:rPr lang="en-GB" smtClean="0"/>
              <a:t>13/02/2026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B0389-AA90-44F6-A815-CCDE8BA77978}" type="slidenum">
              <a:rPr lang="en-GB" smtClean="0"/>
              <a:t>‹#›</a:t>
            </a:fld>
            <a:endParaRPr lang="en-GB"/>
          </a:p>
        </p:txBody>
      </p:sp>
    </p:spTree>
    <p:extLst>
      <p:ext uri="{BB962C8B-B14F-4D97-AF65-F5344CB8AC3E}">
        <p14:creationId xmlns:p14="http://schemas.microsoft.com/office/powerpoint/2010/main" val="4055685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"Good morning/afternoon.</a:t>
            </a:r>
            <a:br>
              <a:rPr lang="en-GB" dirty="0"/>
            </a:br>
            <a:r>
              <a:rPr lang="en-GB" sz="1200" b="0" i="0" kern="1200" dirty="0">
                <a:solidFill>
                  <a:schemeClr val="tx1"/>
                </a:solidFill>
                <a:effectLst/>
                <a:latin typeface="+mn-lt"/>
                <a:ea typeface="+mn-ea"/>
                <a:cs typeface="+mn-cs"/>
              </a:rPr>
              <a:t>I want to start with a confession. Early in my career, I measured my value by how many fires I could put out in a day.</a:t>
            </a:r>
            <a:br>
              <a:rPr lang="en-GB" dirty="0"/>
            </a:br>
            <a:r>
              <a:rPr lang="en-GB" sz="1200" b="0" i="0" kern="1200" dirty="0">
                <a:solidFill>
                  <a:schemeClr val="tx1"/>
                </a:solidFill>
                <a:effectLst/>
                <a:latin typeface="+mn-lt"/>
                <a:ea typeface="+mn-ea"/>
                <a:cs typeface="+mn-cs"/>
              </a:rPr>
              <a:t>I loved the crisis. The phone rings at 2am, the server is down and you log in to save the day. You feel like a wizard.</a:t>
            </a:r>
          </a:p>
          <a:p>
            <a:br>
              <a:rPr lang="en-GB" dirty="0"/>
            </a:br>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But I discovered that 'firefighting' is addictive. And in Security Operations, if you are addicted to firefighting, you are unconsciously letting fires start just so you can be the one to put them out.</a:t>
            </a:r>
            <a:br>
              <a:rPr lang="en-GB" dirty="0"/>
            </a:br>
            <a:r>
              <a:rPr lang="en-GB" sz="1200" b="0" i="0" kern="1200" dirty="0">
                <a:solidFill>
                  <a:schemeClr val="tx1"/>
                </a:solidFill>
                <a:effectLst/>
                <a:latin typeface="+mn-lt"/>
                <a:ea typeface="+mn-ea"/>
                <a:cs typeface="+mn-cs"/>
              </a:rPr>
              <a:t>Today, I want to share how I stopped being the hero and started building a team that didn't need saving."</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1</a:t>
            </a:fld>
            <a:endParaRPr lang="en-GB"/>
          </a:p>
        </p:txBody>
      </p:sp>
    </p:spTree>
    <p:extLst>
      <p:ext uri="{BB962C8B-B14F-4D97-AF65-F5344CB8AC3E}">
        <p14:creationId xmlns:p14="http://schemas.microsoft.com/office/powerpoint/2010/main" val="762367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So, what is the result of moving from Firefighter to Fire Marshal?</a:t>
            </a:r>
            <a:br>
              <a:rPr lang="en-GB" dirty="0"/>
            </a:br>
            <a:r>
              <a:rPr lang="en-GB" sz="1200" b="0" i="0" kern="1200" dirty="0">
                <a:solidFill>
                  <a:schemeClr val="tx1"/>
                </a:solidFill>
                <a:effectLst/>
                <a:latin typeface="+mn-lt"/>
                <a:ea typeface="+mn-ea"/>
                <a:cs typeface="+mn-cs"/>
              </a:rPr>
              <a:t>It sounds like silence.</a:t>
            </a:r>
            <a:br>
              <a:rPr lang="en-GB" dirty="0"/>
            </a:br>
            <a:r>
              <a:rPr lang="en-GB" sz="1200" b="0" i="0" kern="1200" dirty="0">
                <a:solidFill>
                  <a:schemeClr val="tx1"/>
                </a:solidFill>
                <a:effectLst/>
                <a:latin typeface="+mn-lt"/>
                <a:ea typeface="+mn-ea"/>
                <a:cs typeface="+mn-cs"/>
              </a:rPr>
              <a:t>* For the Analysts: It means autonomy and learning, not burnout.</a:t>
            </a:r>
            <a:br>
              <a:rPr lang="en-GB" dirty="0"/>
            </a:br>
            <a:r>
              <a:rPr lang="en-GB" sz="1200" b="0" i="0" kern="1200" dirty="0">
                <a:solidFill>
                  <a:schemeClr val="tx1"/>
                </a:solidFill>
                <a:effectLst/>
                <a:latin typeface="+mn-lt"/>
                <a:ea typeface="+mn-ea"/>
                <a:cs typeface="+mn-cs"/>
              </a:rPr>
              <a:t>* For the Specialist: It means working on strategy, not repair.</a:t>
            </a:r>
            <a:br>
              <a:rPr lang="en-GB" dirty="0"/>
            </a:br>
            <a:r>
              <a:rPr lang="en-GB" sz="1200" b="0" i="0" kern="1200" dirty="0">
                <a:solidFill>
                  <a:schemeClr val="tx1"/>
                </a:solidFill>
                <a:effectLst/>
                <a:latin typeface="+mn-lt"/>
                <a:ea typeface="+mn-ea"/>
                <a:cs typeface="+mn-cs"/>
              </a:rPr>
              <a:t>* For the Business: It means predictability.</a:t>
            </a:r>
            <a:br>
              <a:rPr lang="en-GB" dirty="0"/>
            </a:br>
            <a:r>
              <a:rPr lang="en-GB" sz="1200" b="0" i="0" kern="1200" dirty="0">
                <a:solidFill>
                  <a:schemeClr val="tx1"/>
                </a:solidFill>
                <a:effectLst/>
                <a:latin typeface="+mn-lt"/>
                <a:ea typeface="+mn-ea"/>
                <a:cs typeface="+mn-cs"/>
              </a:rPr>
              <a:t>Anyone can hire a leader who saves the day.</a:t>
            </a:r>
            <a:br>
              <a:rPr lang="en-GB" dirty="0"/>
            </a:br>
            <a:r>
              <a:rPr lang="en-GB" sz="1200" b="0" i="0" kern="1200" dirty="0">
                <a:solidFill>
                  <a:schemeClr val="tx1"/>
                </a:solidFill>
                <a:effectLst/>
                <a:latin typeface="+mn-lt"/>
                <a:ea typeface="+mn-ea"/>
                <a:cs typeface="+mn-cs"/>
              </a:rPr>
              <a:t>I prefer to build a team that makes saving the day unnecessary.</a:t>
            </a:r>
            <a:br>
              <a:rPr lang="en-GB" dirty="0"/>
            </a:br>
            <a:r>
              <a:rPr lang="en-GB" sz="1200" b="0" i="0" kern="1200" dirty="0">
                <a:solidFill>
                  <a:schemeClr val="tx1"/>
                </a:solidFill>
                <a:effectLst/>
                <a:latin typeface="+mn-lt"/>
                <a:ea typeface="+mn-ea"/>
                <a:cs typeface="+mn-cs"/>
              </a:rPr>
              <a:t>Thank you."</a:t>
            </a:r>
            <a:br>
              <a:rPr lang="en-GB" dirty="0"/>
            </a:br>
            <a:endParaRPr lang="en-GB" dirty="0"/>
          </a:p>
          <a:p>
            <a:endParaRPr lang="en-GB" dirty="0"/>
          </a:p>
          <a:p>
            <a:r>
              <a:rPr lang="en-GB"/>
              <a:t>********</a:t>
            </a:r>
            <a:br>
              <a:rPr lang="en-GB" dirty="0"/>
            </a:b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10</a:t>
            </a:fld>
            <a:endParaRPr lang="en-GB"/>
          </a:p>
        </p:txBody>
      </p:sp>
    </p:spTree>
    <p:extLst>
      <p:ext uri="{BB962C8B-B14F-4D97-AF65-F5344CB8AC3E}">
        <p14:creationId xmlns:p14="http://schemas.microsoft.com/office/powerpoint/2010/main" val="2474899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 hit my wall in Greece.</a:t>
            </a:r>
            <a:br>
              <a:rPr lang="en-GB" dirty="0"/>
            </a:br>
            <a:r>
              <a:rPr lang="en-GB" sz="1200" b="0" i="0" kern="1200" dirty="0">
                <a:solidFill>
                  <a:schemeClr val="tx1"/>
                </a:solidFill>
                <a:effectLst/>
                <a:latin typeface="+mn-lt"/>
                <a:ea typeface="+mn-ea"/>
                <a:cs typeface="+mn-cs"/>
              </a:rPr>
              <a:t>I was there with my wife Joanna and my son Logan. Logan was in the pool shouting 'Daddy look!', and I was looking... at my phone.</a:t>
            </a:r>
            <a:br>
              <a:rPr lang="en-GB" dirty="0"/>
            </a:br>
            <a:r>
              <a:rPr lang="en-GB" sz="1200" b="0" i="0" kern="1200" dirty="0">
                <a:solidFill>
                  <a:schemeClr val="tx1"/>
                </a:solidFill>
                <a:effectLst/>
                <a:latin typeface="+mn-lt"/>
                <a:ea typeface="+mn-ea"/>
                <a:cs typeface="+mn-cs"/>
              </a:rPr>
              <a:t>I was handling a data breach containment from a sun lounger.</a:t>
            </a:r>
            <a:br>
              <a:rPr lang="en-GB" dirty="0"/>
            </a:br>
            <a:r>
              <a:rPr lang="en-GB" sz="1200" b="0" i="0" kern="1200" dirty="0">
                <a:solidFill>
                  <a:schemeClr val="tx1"/>
                </a:solidFill>
                <a:effectLst/>
                <a:latin typeface="+mn-lt"/>
                <a:ea typeface="+mn-ea"/>
                <a:cs typeface="+mn-cs"/>
              </a:rPr>
              <a:t>A few months later, same thing—different holiday, different crisis. My dog Rusty was getting more attention from the neighbours than from me.</a:t>
            </a:r>
            <a:br>
              <a:rPr lang="en-GB" dirty="0"/>
            </a:b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I realised I hadn't built a team; I had built a dependency.</a:t>
            </a:r>
            <a:br>
              <a:rPr lang="en-GB" dirty="0"/>
            </a:br>
            <a:r>
              <a:rPr lang="en-GB" sz="1200" b="0" i="0" kern="1200" dirty="0">
                <a:solidFill>
                  <a:schemeClr val="tx1"/>
                </a:solidFill>
                <a:effectLst/>
                <a:latin typeface="+mn-lt"/>
                <a:ea typeface="+mn-ea"/>
                <a:cs typeface="+mn-cs"/>
              </a:rPr>
              <a:t>If I was the only one who could save the ship, I wasn't a Captain. I was just the busiest sailor.</a:t>
            </a:r>
            <a:br>
              <a:rPr lang="en-GB" dirty="0"/>
            </a:br>
            <a:r>
              <a:rPr lang="en-GB" sz="1200" b="0" i="0" kern="1200" dirty="0">
                <a:solidFill>
                  <a:schemeClr val="tx1"/>
                </a:solidFill>
                <a:effectLst/>
                <a:latin typeface="+mn-lt"/>
                <a:ea typeface="+mn-ea"/>
                <a:cs typeface="+mn-cs"/>
              </a:rPr>
              <a:t>I knew I had to change.</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2</a:t>
            </a:fld>
            <a:endParaRPr lang="en-GB"/>
          </a:p>
        </p:txBody>
      </p:sp>
    </p:spTree>
    <p:extLst>
      <p:ext uri="{BB962C8B-B14F-4D97-AF65-F5344CB8AC3E}">
        <p14:creationId xmlns:p14="http://schemas.microsoft.com/office/powerpoint/2010/main" val="3488435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Before I could change the culture, I had to understand why we were trapped.</a:t>
            </a:r>
            <a:br>
              <a:rPr lang="en-GB" dirty="0"/>
            </a:br>
            <a:r>
              <a:rPr lang="en-GB" sz="1200" b="0" i="0" kern="1200" dirty="0">
                <a:solidFill>
                  <a:schemeClr val="tx1"/>
                </a:solidFill>
                <a:effectLst/>
                <a:latin typeface="+mn-lt"/>
                <a:ea typeface="+mn-ea"/>
                <a:cs typeface="+mn-cs"/>
              </a:rPr>
              <a:t>I looked at our metrics. We were obsessed with MTTR—Mean Time To Resolve.</a:t>
            </a:r>
            <a:br>
              <a:rPr lang="en-GB" dirty="0"/>
            </a:br>
            <a:r>
              <a:rPr lang="en-GB" sz="1200" b="0" i="0" kern="1200" dirty="0">
                <a:solidFill>
                  <a:schemeClr val="tx1"/>
                </a:solidFill>
                <a:effectLst/>
                <a:latin typeface="+mn-lt"/>
                <a:ea typeface="+mn-ea"/>
                <a:cs typeface="+mn-cs"/>
              </a:rPr>
              <a:t>If a server went down, we celebrated fixing it in 10 minutes.</a:t>
            </a:r>
            <a:br>
              <a:rPr lang="en-GB" dirty="0"/>
            </a:br>
            <a:r>
              <a:rPr lang="en-GB" sz="1200" b="0" i="0" kern="1200" dirty="0">
                <a:solidFill>
                  <a:schemeClr val="tx1"/>
                </a:solidFill>
                <a:effectLst/>
                <a:latin typeface="+mn-lt"/>
                <a:ea typeface="+mn-ea"/>
                <a:cs typeface="+mn-cs"/>
              </a:rPr>
              <a:t>But we ignored the fact that it went down every single Thursday.</a:t>
            </a:r>
          </a:p>
          <a:p>
            <a:br>
              <a:rPr lang="en-GB" dirty="0"/>
            </a:br>
            <a:r>
              <a:rPr lang="en-GB" dirty="0"/>
              <a:t>********</a:t>
            </a:r>
            <a:br>
              <a:rPr lang="en-GB" dirty="0"/>
            </a:br>
            <a:r>
              <a:rPr lang="en-GB" sz="1200" b="0" i="0" kern="1200" dirty="0">
                <a:solidFill>
                  <a:schemeClr val="tx1"/>
                </a:solidFill>
                <a:effectLst/>
                <a:latin typeface="+mn-lt"/>
                <a:ea typeface="+mn-ea"/>
                <a:cs typeface="+mn-cs"/>
              </a:rPr>
              <a:t>I realised we were measuring speed, not stability.</a:t>
            </a:r>
            <a:br>
              <a:rPr lang="en-GB" dirty="0"/>
            </a:br>
            <a:r>
              <a:rPr lang="en-GB" sz="1200" b="0" i="0" kern="1200" dirty="0">
                <a:solidFill>
                  <a:schemeClr val="tx1"/>
                </a:solidFill>
                <a:effectLst/>
                <a:latin typeface="+mn-lt"/>
                <a:ea typeface="+mn-ea"/>
                <a:cs typeface="+mn-cs"/>
              </a:rPr>
              <a:t>So, I introduced a new concept to the team: Mean Time To Innocence (MTTI).</a:t>
            </a:r>
            <a:br>
              <a:rPr lang="en-GB" dirty="0"/>
            </a:br>
            <a:r>
              <a:rPr lang="en-GB" sz="1200" b="0" i="0" kern="1200" dirty="0">
                <a:solidFill>
                  <a:schemeClr val="tx1"/>
                </a:solidFill>
                <a:effectLst/>
                <a:latin typeface="+mn-lt"/>
                <a:ea typeface="+mn-ea"/>
                <a:cs typeface="+mn-cs"/>
              </a:rPr>
              <a:t>In Security Operations, half our job is proving that the network is slow because of the Network Team, not because of a DDoS attack.</a:t>
            </a:r>
            <a:br>
              <a:rPr lang="en-GB" dirty="0"/>
            </a:br>
            <a:r>
              <a:rPr lang="en-GB" sz="1200" b="0" i="0" kern="1200" dirty="0">
                <a:solidFill>
                  <a:schemeClr val="tx1"/>
                </a:solidFill>
                <a:effectLst/>
                <a:latin typeface="+mn-lt"/>
                <a:ea typeface="+mn-ea"/>
                <a:cs typeface="+mn-cs"/>
              </a:rPr>
              <a:t>By automating our initial triage, we stopped chasing ghosts and started chasing root causes. This shifted our focus from 'What is broken?' to 'Why is it broken?’</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3</a:t>
            </a:fld>
            <a:endParaRPr lang="en-GB"/>
          </a:p>
        </p:txBody>
      </p:sp>
    </p:spTree>
    <p:extLst>
      <p:ext uri="{BB962C8B-B14F-4D97-AF65-F5344CB8AC3E}">
        <p14:creationId xmlns:p14="http://schemas.microsoft.com/office/powerpoint/2010/main" val="371566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So, what is the shift?</a:t>
            </a:r>
            <a:br>
              <a:rPr lang="en-GB" dirty="0"/>
            </a:br>
            <a:r>
              <a:rPr lang="en-GB" sz="1200" b="0" i="0" kern="1200" dirty="0">
                <a:solidFill>
                  <a:schemeClr val="tx1"/>
                </a:solidFill>
                <a:effectLst/>
                <a:latin typeface="+mn-lt"/>
                <a:ea typeface="+mn-ea"/>
                <a:cs typeface="+mn-cs"/>
              </a:rPr>
              <a:t>A Firefighter asks: 'How fast can I fix this?'</a:t>
            </a:r>
            <a:br>
              <a:rPr lang="en-GB" dirty="0"/>
            </a:br>
            <a:r>
              <a:rPr lang="en-GB" sz="1200" b="0" i="0" kern="1200" dirty="0">
                <a:solidFill>
                  <a:schemeClr val="tx1"/>
                </a:solidFill>
                <a:effectLst/>
                <a:latin typeface="+mn-lt"/>
                <a:ea typeface="+mn-ea"/>
                <a:cs typeface="+mn-cs"/>
              </a:rPr>
              <a:t>A Fire Marshal asks: 'Why was this flammable in the first place?'</a:t>
            </a:r>
            <a:br>
              <a:rPr lang="en-GB" dirty="0"/>
            </a:br>
            <a:r>
              <a:rPr lang="en-GB" sz="1200" b="0" i="0" kern="1200" dirty="0">
                <a:solidFill>
                  <a:schemeClr val="tx1"/>
                </a:solidFill>
                <a:effectLst/>
                <a:latin typeface="+mn-lt"/>
                <a:ea typeface="+mn-ea"/>
                <a:cs typeface="+mn-cs"/>
              </a:rPr>
              <a:t>Most SecOps teams get stuck in the firefighter phase. They write a playbook on how to put out the fire.</a:t>
            </a:r>
            <a:br>
              <a:rPr lang="en-GB" dirty="0"/>
            </a:br>
            <a:r>
              <a:rPr lang="en-GB" sz="1200" b="0" i="0" kern="1200" dirty="0">
                <a:solidFill>
                  <a:schemeClr val="tx1"/>
                </a:solidFill>
                <a:effectLst/>
                <a:latin typeface="+mn-lt"/>
                <a:ea typeface="+mn-ea"/>
                <a:cs typeface="+mn-cs"/>
              </a:rPr>
              <a:t>I decided we needed to move to the Marshal phase. We stopped looking for better hoses and started looking for fireproof materials.</a:t>
            </a:r>
            <a:br>
              <a:rPr lang="en-GB" dirty="0"/>
            </a:br>
            <a:r>
              <a:rPr lang="en-GB" sz="1200" b="0" i="0" kern="1200" dirty="0">
                <a:solidFill>
                  <a:schemeClr val="tx1"/>
                </a:solidFill>
                <a:effectLst/>
                <a:latin typeface="+mn-lt"/>
                <a:ea typeface="+mn-ea"/>
                <a:cs typeface="+mn-cs"/>
              </a:rPr>
              <a:t>This meant moving from Activity (closing tickets) to Resilience (preventing tickets).</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4</a:t>
            </a:fld>
            <a:endParaRPr lang="en-GB"/>
          </a:p>
        </p:txBody>
      </p:sp>
    </p:spTree>
    <p:extLst>
      <p:ext uri="{BB962C8B-B14F-4D97-AF65-F5344CB8AC3E}">
        <p14:creationId xmlns:p14="http://schemas.microsoft.com/office/powerpoint/2010/main" val="2582154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(Slow down. Use your hands to show the funnel shape.)</a:t>
            </a:r>
            <a:br>
              <a:rPr lang="en-GB" dirty="0"/>
            </a:br>
            <a:r>
              <a:rPr lang="en-GB" sz="1200" b="0" i="0" kern="1200" dirty="0">
                <a:solidFill>
                  <a:schemeClr val="tx1"/>
                </a:solidFill>
                <a:effectLst/>
                <a:latin typeface="+mn-lt"/>
                <a:ea typeface="+mn-ea"/>
                <a:cs typeface="+mn-cs"/>
              </a:rPr>
              <a:t>"Let's look at Vulnerability Management. This is usually the biggest source of noise in any security team.</a:t>
            </a:r>
            <a:br>
              <a:rPr lang="en-GB" dirty="0"/>
            </a:br>
            <a:r>
              <a:rPr lang="en-GB" sz="1200" b="0" i="0" kern="1200" dirty="0">
                <a:solidFill>
                  <a:schemeClr val="tx1"/>
                </a:solidFill>
                <a:effectLst/>
                <a:latin typeface="+mn-lt"/>
                <a:ea typeface="+mn-ea"/>
                <a:cs typeface="+mn-cs"/>
              </a:rPr>
              <a:t>The Firefighter approach is to run a scan, see 10,000 'Critical' vulnerabilities and panic. You send a massive spreadsheet to the IT team and scream, 'Fix everything!'</a:t>
            </a:r>
            <a:br>
              <a:rPr lang="en-GB" dirty="0"/>
            </a:br>
            <a:r>
              <a:rPr lang="en-GB" sz="1200" b="0" i="0" kern="1200" dirty="0">
                <a:solidFill>
                  <a:schemeClr val="tx1"/>
                </a:solidFill>
                <a:effectLst/>
                <a:latin typeface="+mn-lt"/>
                <a:ea typeface="+mn-ea"/>
                <a:cs typeface="+mn-cs"/>
              </a:rPr>
              <a:t>The IT team hates you. The business hates the downtime. And you never catch up.</a:t>
            </a:r>
            <a:br>
              <a:rPr lang="en-GB" dirty="0"/>
            </a:br>
            <a:r>
              <a:rPr lang="en-GB" sz="1200" b="0" i="0" kern="1200" dirty="0">
                <a:solidFill>
                  <a:schemeClr val="tx1"/>
                </a:solidFill>
                <a:effectLst/>
                <a:latin typeface="+mn-lt"/>
                <a:ea typeface="+mn-ea"/>
                <a:cs typeface="+mn-cs"/>
              </a:rPr>
              <a:t>The Fire Marshal approach was to stop chasing CVSS scores and start chasing risk.</a:t>
            </a:r>
            <a:br>
              <a:rPr lang="en-GB" dirty="0"/>
            </a:br>
            <a:r>
              <a:rPr lang="en-GB" sz="1200" b="0" i="0" kern="1200" dirty="0">
                <a:solidFill>
                  <a:schemeClr val="tx1"/>
                </a:solidFill>
                <a:effectLst/>
                <a:latin typeface="+mn-lt"/>
                <a:ea typeface="+mn-ea"/>
                <a:cs typeface="+mn-cs"/>
              </a:rPr>
              <a:t>We implemented a risk-based filter. We asked two questions:</a:t>
            </a:r>
            <a:br>
              <a:rPr lang="en-GB" dirty="0"/>
            </a:br>
            <a:r>
              <a:rPr lang="en-GB" sz="1200" b="0" i="0" kern="1200" dirty="0">
                <a:solidFill>
                  <a:schemeClr val="tx1"/>
                </a:solidFill>
                <a:effectLst/>
                <a:latin typeface="+mn-lt"/>
                <a:ea typeface="+mn-ea"/>
                <a:cs typeface="+mn-cs"/>
              </a:rPr>
              <a:t>* Is this server actually exposed to the internet?</a:t>
            </a:r>
            <a:br>
              <a:rPr lang="en-GB" dirty="0"/>
            </a:br>
            <a:r>
              <a:rPr lang="en-GB" sz="1200" b="0" i="0" kern="1200" dirty="0">
                <a:solidFill>
                  <a:schemeClr val="tx1"/>
                </a:solidFill>
                <a:effectLst/>
                <a:latin typeface="+mn-lt"/>
                <a:ea typeface="+mn-ea"/>
                <a:cs typeface="+mn-cs"/>
              </a:rPr>
              <a:t>* Is there actually code available to exploit this?</a:t>
            </a:r>
            <a:br>
              <a:rPr lang="en-GB" dirty="0"/>
            </a:br>
            <a:endParaRPr lang="en-GB" dirty="0"/>
          </a:p>
          <a:p>
            <a:r>
              <a:rPr lang="en-GB" dirty="0"/>
              <a:t>WWWWWWWW</a:t>
            </a:r>
          </a:p>
          <a:p>
            <a:br>
              <a:rPr lang="en-GB" dirty="0"/>
            </a:br>
            <a:r>
              <a:rPr lang="en-GB" sz="1200" b="0" i="0" kern="1200" dirty="0">
                <a:solidFill>
                  <a:schemeClr val="tx1"/>
                </a:solidFill>
                <a:effectLst/>
                <a:latin typeface="+mn-lt"/>
                <a:ea typeface="+mn-ea"/>
                <a:cs typeface="+mn-cs"/>
              </a:rPr>
              <a:t>We took a list of 10,000 '</a:t>
            </a:r>
            <a:r>
              <a:rPr lang="en-GB" sz="1200" b="0" i="0" kern="1200" dirty="0" err="1">
                <a:solidFill>
                  <a:schemeClr val="tx1"/>
                </a:solidFill>
                <a:effectLst/>
                <a:latin typeface="+mn-lt"/>
                <a:ea typeface="+mn-ea"/>
                <a:cs typeface="+mn-cs"/>
              </a:rPr>
              <a:t>Criticals</a:t>
            </a:r>
            <a:r>
              <a:rPr lang="en-GB" sz="1200" b="0" i="0" kern="1200" dirty="0">
                <a:solidFill>
                  <a:schemeClr val="tx1"/>
                </a:solidFill>
                <a:effectLst/>
                <a:latin typeface="+mn-lt"/>
                <a:ea typeface="+mn-ea"/>
                <a:cs typeface="+mn-cs"/>
              </a:rPr>
              <a:t>' and filtered it down to the 50 that could actually hurt us today.</a:t>
            </a:r>
            <a:br>
              <a:rPr lang="en-GB" dirty="0"/>
            </a:br>
            <a:r>
              <a:rPr lang="en-GB" sz="1200" b="0" i="0" kern="1200" dirty="0">
                <a:solidFill>
                  <a:schemeClr val="tx1"/>
                </a:solidFill>
                <a:effectLst/>
                <a:latin typeface="+mn-lt"/>
                <a:ea typeface="+mn-ea"/>
                <a:cs typeface="+mn-cs"/>
              </a:rPr>
              <a:t>The result? The IT team trusts us now. When we ask for a patch, they know it matters.</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5</a:t>
            </a:fld>
            <a:endParaRPr lang="en-GB"/>
          </a:p>
        </p:txBody>
      </p:sp>
    </p:spTree>
    <p:extLst>
      <p:ext uri="{BB962C8B-B14F-4D97-AF65-F5344CB8AC3E}">
        <p14:creationId xmlns:p14="http://schemas.microsoft.com/office/powerpoint/2010/main" val="645766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Now, shifting metrics is easy. Shifting people is hard.</a:t>
            </a:r>
            <a:br>
              <a:rPr lang="en-GB" dirty="0"/>
            </a:br>
            <a:r>
              <a:rPr lang="en-GB" sz="1200" b="0" i="0" kern="1200" dirty="0">
                <a:solidFill>
                  <a:schemeClr val="tx1"/>
                </a:solidFill>
                <a:effectLst/>
                <a:latin typeface="+mn-lt"/>
                <a:ea typeface="+mn-ea"/>
                <a:cs typeface="+mn-cs"/>
              </a:rPr>
              <a:t>I mentioned I wanted to be a Fire Marshal. A Fire Marshal looks for risks.</a:t>
            </a:r>
            <a:br>
              <a:rPr lang="en-GB" dirty="0"/>
            </a:br>
            <a:r>
              <a:rPr lang="en-GB" sz="1200" b="0" i="0" kern="1200" dirty="0">
                <a:solidFill>
                  <a:schemeClr val="tx1"/>
                </a:solidFill>
                <a:effectLst/>
                <a:latin typeface="+mn-lt"/>
                <a:ea typeface="+mn-ea"/>
                <a:cs typeface="+mn-cs"/>
              </a:rPr>
              <a:t>And the biggest risk in my team wasn't a hacker. It was the Bus Factor.</a:t>
            </a:r>
            <a:br>
              <a:rPr lang="en-GB" dirty="0"/>
            </a:b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If my lead Specialist got hit by a bus tomorrow—or more optimistically, won the lottery—my department would collapse.</a:t>
            </a:r>
            <a:br>
              <a:rPr lang="en-GB" dirty="0"/>
            </a:br>
            <a:r>
              <a:rPr lang="en-GB" sz="1200" b="0" i="0" kern="1200" dirty="0">
                <a:solidFill>
                  <a:schemeClr val="tx1"/>
                </a:solidFill>
                <a:effectLst/>
                <a:latin typeface="+mn-lt"/>
                <a:ea typeface="+mn-ea"/>
                <a:cs typeface="+mn-cs"/>
              </a:rPr>
              <a:t>He held the encryption keys in his head. He knew the legacy patches by heart.</a:t>
            </a:r>
            <a:br>
              <a:rPr lang="en-GB" dirty="0"/>
            </a:br>
            <a:r>
              <a:rPr lang="en-GB" sz="1200" b="0" i="0" kern="1200" dirty="0">
                <a:solidFill>
                  <a:schemeClr val="tx1"/>
                </a:solidFill>
                <a:effectLst/>
                <a:latin typeface="+mn-lt"/>
                <a:ea typeface="+mn-ea"/>
                <a:cs typeface="+mn-cs"/>
              </a:rPr>
              <a:t>I had to explain to the business that his 'expertise' was actually an 'audit failure'.</a:t>
            </a:r>
            <a:br>
              <a:rPr lang="en-GB" dirty="0"/>
            </a:br>
            <a:r>
              <a:rPr lang="en-GB" sz="1200" b="0" i="0" kern="1200" dirty="0">
                <a:solidFill>
                  <a:schemeClr val="tx1"/>
                </a:solidFill>
                <a:effectLst/>
                <a:latin typeface="+mn-lt"/>
                <a:ea typeface="+mn-ea"/>
                <a:cs typeface="+mn-cs"/>
              </a:rPr>
              <a:t>High functioning teams cannot have a Bus Factor of One.</a:t>
            </a:r>
            <a:br>
              <a:rPr lang="en-GB" dirty="0"/>
            </a:br>
            <a:r>
              <a:rPr lang="en-GB" sz="1200" b="0" i="0" kern="1200" dirty="0">
                <a:solidFill>
                  <a:schemeClr val="tx1"/>
                </a:solidFill>
                <a:effectLst/>
                <a:latin typeface="+mn-lt"/>
                <a:ea typeface="+mn-ea"/>
                <a:cs typeface="+mn-cs"/>
              </a:rPr>
              <a:t>This was the conversation that sparked the transition. It wasn't about doubting his skill; it was about ensuring the business's survival.</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6</a:t>
            </a:fld>
            <a:endParaRPr lang="en-GB"/>
          </a:p>
        </p:txBody>
      </p:sp>
    </p:spTree>
    <p:extLst>
      <p:ext uri="{BB962C8B-B14F-4D97-AF65-F5344CB8AC3E}">
        <p14:creationId xmlns:p14="http://schemas.microsoft.com/office/powerpoint/2010/main" val="13323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So how do we fix the Bus Factor? We train.</a:t>
            </a:r>
            <a:br>
              <a:rPr lang="en-GB" dirty="0"/>
            </a:br>
            <a:r>
              <a:rPr lang="en-GB" sz="1200" b="0" i="0" kern="1200" dirty="0">
                <a:solidFill>
                  <a:schemeClr val="tx1"/>
                </a:solidFill>
                <a:effectLst/>
                <a:latin typeface="+mn-lt"/>
                <a:ea typeface="+mn-ea"/>
                <a:cs typeface="+mn-cs"/>
              </a:rPr>
              <a:t>I stopped using our Quarterly Reviews to list how busy we were. Instead, I used them to prove readiness.</a:t>
            </a:r>
            <a:br>
              <a:rPr lang="en-GB" dirty="0"/>
            </a:br>
            <a:r>
              <a:rPr lang="en-GB" sz="1200" b="0" i="0" kern="1200" dirty="0">
                <a:solidFill>
                  <a:schemeClr val="tx1"/>
                </a:solidFill>
                <a:effectLst/>
                <a:latin typeface="+mn-lt"/>
                <a:ea typeface="+mn-ea"/>
                <a:cs typeface="+mn-cs"/>
              </a:rPr>
              <a:t>We started running Table Top Exercises based on real incidents.</a:t>
            </a:r>
            <a:br>
              <a:rPr lang="en-GB" dirty="0"/>
            </a:br>
            <a:r>
              <a:rPr lang="en-GB" sz="1200" b="0" i="0" kern="1200" dirty="0">
                <a:solidFill>
                  <a:schemeClr val="tx1"/>
                </a:solidFill>
                <a:effectLst/>
                <a:latin typeface="+mn-lt"/>
                <a:ea typeface="+mn-ea"/>
                <a:cs typeface="+mn-cs"/>
              </a:rPr>
              <a:t>But I added a twist.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I don't design the scenarios anymore. I ask the team to do it.</a:t>
            </a:r>
            <a:br>
              <a:rPr lang="en-GB" dirty="0"/>
            </a:br>
            <a:r>
              <a:rPr lang="en-GB" sz="1200" b="0" i="0" kern="1200" dirty="0">
                <a:solidFill>
                  <a:schemeClr val="tx1"/>
                </a:solidFill>
                <a:effectLst/>
                <a:latin typeface="+mn-lt"/>
                <a:ea typeface="+mn-ea"/>
                <a:cs typeface="+mn-cs"/>
              </a:rPr>
              <a:t>I pick an Analyst and say: 'You are the adversary today. Design an attack that destroys us.'</a:t>
            </a:r>
            <a:br>
              <a:rPr lang="en-GB" dirty="0"/>
            </a:br>
            <a:r>
              <a:rPr lang="en-GB" sz="1200" b="0" i="0" kern="1200" dirty="0">
                <a:solidFill>
                  <a:schemeClr val="tx1"/>
                </a:solidFill>
                <a:effectLst/>
                <a:latin typeface="+mn-lt"/>
                <a:ea typeface="+mn-ea"/>
                <a:cs typeface="+mn-cs"/>
              </a:rPr>
              <a:t>Two things happen:</a:t>
            </a:r>
            <a:br>
              <a:rPr lang="en-GB" dirty="0"/>
            </a:br>
            <a:r>
              <a:rPr lang="en-GB" sz="1200" b="0" i="0" kern="1200" dirty="0">
                <a:solidFill>
                  <a:schemeClr val="tx1"/>
                </a:solidFill>
                <a:effectLst/>
                <a:latin typeface="+mn-lt"/>
                <a:ea typeface="+mn-ea"/>
                <a:cs typeface="+mn-cs"/>
              </a:rPr>
              <a:t>* They love it. It turns a boring meeting into a strategy game.</a:t>
            </a:r>
            <a:br>
              <a:rPr lang="en-GB" dirty="0"/>
            </a:br>
            <a:r>
              <a:rPr lang="en-GB" sz="1200" b="0" i="0" kern="1200" dirty="0">
                <a:solidFill>
                  <a:schemeClr val="tx1"/>
                </a:solidFill>
                <a:effectLst/>
                <a:latin typeface="+mn-lt"/>
                <a:ea typeface="+mn-ea"/>
                <a:cs typeface="+mn-cs"/>
              </a:rPr>
              <a:t>* They find holes I didn't know existed.</a:t>
            </a:r>
            <a:br>
              <a:rPr lang="en-GB" dirty="0"/>
            </a:br>
            <a:r>
              <a:rPr lang="en-GB" sz="1200" b="0" i="0" kern="1200" dirty="0">
                <a:solidFill>
                  <a:schemeClr val="tx1"/>
                </a:solidFill>
                <a:effectLst/>
                <a:latin typeface="+mn-lt"/>
                <a:ea typeface="+mn-ea"/>
                <a:cs typeface="+mn-cs"/>
              </a:rPr>
              <a:t>   They stopped waiting for me to tell them what to protect and started telling me where we were vulnerable.</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7</a:t>
            </a:fld>
            <a:endParaRPr lang="en-GB"/>
          </a:p>
        </p:txBody>
      </p:sp>
    </p:spTree>
    <p:extLst>
      <p:ext uri="{BB962C8B-B14F-4D97-AF65-F5344CB8AC3E}">
        <p14:creationId xmlns:p14="http://schemas.microsoft.com/office/powerpoint/2010/main" val="2048378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This brings me to the hardest part: People.</a:t>
            </a:r>
          </a:p>
          <a:p>
            <a:br>
              <a:rPr lang="en-GB" dirty="0"/>
            </a:br>
            <a:r>
              <a:rPr lang="en-GB" sz="1200" b="0" i="0" kern="1200" dirty="0">
                <a:solidFill>
                  <a:schemeClr val="tx1"/>
                </a:solidFill>
                <a:effectLst/>
                <a:latin typeface="+mn-lt"/>
                <a:ea typeface="+mn-ea"/>
                <a:cs typeface="+mn-cs"/>
              </a:rPr>
              <a:t>Every technical team has a 'Specialist'. Let's call him Dave.</a:t>
            </a:r>
          </a:p>
          <a:p>
            <a:br>
              <a:rPr lang="en-GB" dirty="0"/>
            </a:br>
            <a:r>
              <a:rPr lang="en-GB" sz="1200" b="0" i="0" kern="1200" dirty="0">
                <a:solidFill>
                  <a:schemeClr val="tx1"/>
                </a:solidFill>
                <a:effectLst/>
                <a:latin typeface="+mn-lt"/>
                <a:ea typeface="+mn-ea"/>
                <a:cs typeface="+mn-cs"/>
              </a:rPr>
              <a:t>Dave was brilliant. He knew the legacy architecture better than anyone. But he was a bottleneck. He loved being the hero for the Analysts.</a:t>
            </a:r>
            <a:br>
              <a:rPr lang="en-GB" dirty="0"/>
            </a:br>
            <a:r>
              <a:rPr lang="en-GB" sz="1200" b="0" i="0" kern="1200" dirty="0">
                <a:solidFill>
                  <a:schemeClr val="tx1"/>
                </a:solidFill>
                <a:effectLst/>
                <a:latin typeface="+mn-lt"/>
                <a:ea typeface="+mn-ea"/>
                <a:cs typeface="+mn-cs"/>
              </a:rPr>
              <a:t>When I introduced this model, Dave resisted. He felt I was automating him out of a job.</a:t>
            </a:r>
          </a:p>
          <a:p>
            <a:br>
              <a:rPr lang="en-GB" dirty="0"/>
            </a:br>
            <a:r>
              <a:rPr lang="en-GB" sz="1200" b="0" i="0" kern="1200" dirty="0">
                <a:solidFill>
                  <a:schemeClr val="tx1"/>
                </a:solidFill>
                <a:effectLst/>
                <a:latin typeface="+mn-lt"/>
                <a:ea typeface="+mn-ea"/>
                <a:cs typeface="+mn-cs"/>
              </a:rPr>
              <a:t>So, I used the Table Top strategy. I asked Dave to design a 'Catastrophic Failure' scenario.</a:t>
            </a:r>
            <a:br>
              <a:rPr lang="en-GB" dirty="0"/>
            </a:br>
            <a:r>
              <a:rPr lang="en-GB" sz="1200" b="0" i="0" kern="1200" dirty="0">
                <a:solidFill>
                  <a:schemeClr val="tx1"/>
                </a:solidFill>
                <a:effectLst/>
                <a:latin typeface="+mn-lt"/>
                <a:ea typeface="+mn-ea"/>
                <a:cs typeface="+mn-cs"/>
              </a:rPr>
              <a:t>He built a devious simulation. Then, we ran it.</a:t>
            </a:r>
          </a:p>
          <a:p>
            <a:br>
              <a:rPr lang="en-GB" dirty="0"/>
            </a:br>
            <a:r>
              <a:rPr lang="en-GB" sz="1200" b="0" i="0" kern="1200" dirty="0">
                <a:solidFill>
                  <a:schemeClr val="tx1"/>
                </a:solidFill>
                <a:effectLst/>
                <a:latin typeface="+mn-lt"/>
                <a:ea typeface="+mn-ea"/>
                <a:cs typeface="+mn-cs"/>
              </a:rPr>
              <a:t>And instead of fixing it for the Analysts, he had to coach them through it.</a:t>
            </a:r>
          </a:p>
          <a:p>
            <a:br>
              <a:rPr lang="en-GB" dirty="0"/>
            </a:br>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I told him afterwards: 'Dave, I don't pay you to fight fires. The Analysts can do that. I pay you to design the fire station.’</a:t>
            </a:r>
          </a:p>
          <a:p>
            <a:br>
              <a:rPr lang="en-GB" dirty="0"/>
            </a:br>
            <a:r>
              <a:rPr lang="en-GB" sz="1200" b="0" i="0" kern="1200" dirty="0">
                <a:solidFill>
                  <a:schemeClr val="tx1"/>
                </a:solidFill>
                <a:effectLst/>
                <a:latin typeface="+mn-lt"/>
                <a:ea typeface="+mn-ea"/>
                <a:cs typeface="+mn-cs"/>
              </a:rPr>
              <a:t>He stopped hoarding knowledge and started building capability.</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8</a:t>
            </a:fld>
            <a:endParaRPr lang="en-GB"/>
          </a:p>
        </p:txBody>
      </p:sp>
    </p:spTree>
    <p:extLst>
      <p:ext uri="{BB962C8B-B14F-4D97-AF65-F5344CB8AC3E}">
        <p14:creationId xmlns:p14="http://schemas.microsoft.com/office/powerpoint/2010/main" val="2624111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Finally, to keep this new culture alive, I had to become the 'Bad Guy' so my Analysts didn't have to.</a:t>
            </a:r>
            <a:br>
              <a:rPr lang="en-GB" dirty="0"/>
            </a:br>
            <a:r>
              <a:rPr lang="en-GB" sz="1200" b="0" i="0" kern="1200" dirty="0">
                <a:solidFill>
                  <a:schemeClr val="tx1"/>
                </a:solidFill>
                <a:effectLst/>
                <a:latin typeface="+mn-lt"/>
                <a:ea typeface="+mn-ea"/>
                <a:cs typeface="+mn-cs"/>
              </a:rPr>
              <a:t>I implemented the 'No' Protocol.</a:t>
            </a:r>
            <a:br>
              <a:rPr lang="en-GB" dirty="0"/>
            </a:br>
            <a:r>
              <a:rPr lang="en-GB" sz="1200" b="0" i="0" kern="1200" dirty="0">
                <a:solidFill>
                  <a:schemeClr val="tx1"/>
                </a:solidFill>
                <a:effectLst/>
                <a:latin typeface="+mn-lt"/>
                <a:ea typeface="+mn-ea"/>
                <a:cs typeface="+mn-cs"/>
              </a:rPr>
              <a:t>Previously, IT managers would shoulder-tap my Analysts: 'Hey, can you just open this port quickly? It's urgent.'</a:t>
            </a:r>
            <a:br>
              <a:rPr lang="en-GB" dirty="0"/>
            </a:br>
            <a:r>
              <a:rPr lang="en-GB" sz="1200" b="0" i="0" kern="1200" dirty="0">
                <a:solidFill>
                  <a:schemeClr val="tx1"/>
                </a:solidFill>
                <a:effectLst/>
                <a:latin typeface="+mn-lt"/>
                <a:ea typeface="+mn-ea"/>
                <a:cs typeface="+mn-cs"/>
              </a:rPr>
              <a:t>And my Analysts, being helpful heroes, would say yes. And that is how fires start.</a:t>
            </a:r>
          </a:p>
          <a:p>
            <a:br>
              <a:rPr lang="en-GB" dirty="0"/>
            </a:br>
            <a:r>
              <a:rPr lang="en-GB" sz="1200" b="0" i="0" kern="1200" dirty="0">
                <a:solidFill>
                  <a:schemeClr val="tx1"/>
                </a:solidFill>
                <a:effectLst/>
                <a:latin typeface="+mn-lt"/>
                <a:ea typeface="+mn-ea"/>
                <a:cs typeface="+mn-cs"/>
              </a:rPr>
              <a:t>***********</a:t>
            </a:r>
          </a:p>
          <a:p>
            <a:br>
              <a:rPr lang="en-GB" dirty="0"/>
            </a:br>
            <a:r>
              <a:rPr lang="en-GB" sz="1200" b="0" i="0" kern="1200" dirty="0">
                <a:solidFill>
                  <a:schemeClr val="tx1"/>
                </a:solidFill>
                <a:effectLst/>
                <a:latin typeface="+mn-lt"/>
                <a:ea typeface="+mn-ea"/>
                <a:cs typeface="+mn-cs"/>
              </a:rPr>
              <a:t>So I set a rule: If it isn't in a ticket with a risk assessment, the answer is No.</a:t>
            </a:r>
            <a:br>
              <a:rPr lang="en-GB" dirty="0"/>
            </a:br>
            <a:r>
              <a:rPr lang="en-GB" sz="1200" b="0" i="0" kern="1200" dirty="0">
                <a:solidFill>
                  <a:schemeClr val="tx1"/>
                </a:solidFill>
                <a:effectLst/>
                <a:latin typeface="+mn-lt"/>
                <a:ea typeface="+mn-ea"/>
                <a:cs typeface="+mn-cs"/>
              </a:rPr>
              <a:t>Even if it's the CEO.</a:t>
            </a:r>
            <a:br>
              <a:rPr lang="en-GB" dirty="0"/>
            </a:br>
            <a:r>
              <a:rPr lang="en-GB" sz="1200" b="0" i="0" kern="1200" dirty="0">
                <a:solidFill>
                  <a:schemeClr val="tx1"/>
                </a:solidFill>
                <a:effectLst/>
                <a:latin typeface="+mn-lt"/>
                <a:ea typeface="+mn-ea"/>
                <a:cs typeface="+mn-cs"/>
              </a:rPr>
              <a:t>I took the heat. I took the angry phone calls.</a:t>
            </a:r>
            <a:br>
              <a:rPr lang="en-GB" dirty="0"/>
            </a:br>
            <a:r>
              <a:rPr lang="en-GB" sz="1200" b="0" i="0" kern="1200" dirty="0">
                <a:solidFill>
                  <a:schemeClr val="tx1"/>
                </a:solidFill>
                <a:effectLst/>
                <a:latin typeface="+mn-lt"/>
                <a:ea typeface="+mn-ea"/>
                <a:cs typeface="+mn-cs"/>
              </a:rPr>
              <a:t>But by holding that line, I gave my team the space to breathe.</a:t>
            </a:r>
            <a:br>
              <a:rPr lang="en-GB" dirty="0"/>
            </a:br>
            <a:r>
              <a:rPr lang="en-GB" sz="1200" b="0" i="0" kern="1200" dirty="0">
                <a:solidFill>
                  <a:schemeClr val="tx1"/>
                </a:solidFill>
                <a:effectLst/>
                <a:latin typeface="+mn-lt"/>
                <a:ea typeface="+mn-ea"/>
                <a:cs typeface="+mn-cs"/>
              </a:rPr>
              <a:t>They stopped being 'order takers' and started being 'security advisors'."</a:t>
            </a:r>
            <a:endParaRPr lang="en-GB" dirty="0"/>
          </a:p>
        </p:txBody>
      </p:sp>
      <p:sp>
        <p:nvSpPr>
          <p:cNvPr id="4" name="Slide Number Placeholder 3"/>
          <p:cNvSpPr>
            <a:spLocks noGrp="1"/>
          </p:cNvSpPr>
          <p:nvPr>
            <p:ph type="sldNum" sz="quarter" idx="5"/>
          </p:nvPr>
        </p:nvSpPr>
        <p:spPr/>
        <p:txBody>
          <a:bodyPr/>
          <a:lstStyle/>
          <a:p>
            <a:fld id="{623B0389-AA90-44F6-A815-CCDE8BA77978}" type="slidenum">
              <a:rPr lang="en-GB" smtClean="0"/>
              <a:t>9</a:t>
            </a:fld>
            <a:endParaRPr lang="en-GB"/>
          </a:p>
        </p:txBody>
      </p:sp>
    </p:spTree>
    <p:extLst>
      <p:ext uri="{BB962C8B-B14F-4D97-AF65-F5344CB8AC3E}">
        <p14:creationId xmlns:p14="http://schemas.microsoft.com/office/powerpoint/2010/main" val="4059928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B789-AED9-4EC8-8A6E-3389C2C1B2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86E5F97-5032-EC88-3586-0FF417C2A0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C83935B-95AE-1934-50B6-DFF117C37BB8}"/>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F9ECA4AC-A1BC-6B0F-EC2E-FE7418A40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495F38-F826-F641-3F18-1EE074DE358D}"/>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239245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B56B8-7C62-6B6D-3074-440B1490AF4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622897B-195D-C92E-9914-7713B74C4E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893C6C-0BB3-9284-34AB-DE3B38D1811E}"/>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59AE404F-2ACC-5964-8CCB-7003DD929A9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3EB98F-D2AB-D6BC-11F2-72942C3190A0}"/>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3233545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21483C-AD90-1172-962A-CFD167F1B6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31B508A-EC42-866F-659B-A5B096225A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5C6A2E-F1D7-FF52-6E3E-9718989172B2}"/>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FCB62E38-BDF0-5473-6BE4-033A32C24E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1F61CD-F343-8A90-953A-DB3A8609EB5D}"/>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4116455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30F68-478F-F5B0-655A-405B3D1B307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B7315B-DF23-A80A-98F7-E2EABF2070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71AB65-4278-EB37-425F-1428CDD107B5}"/>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1FB60994-EE73-CAD3-807A-4B6619C7E3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ECAAFB6-43E2-1FEE-6892-3BB8A8F46769}"/>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1819173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85202-96D5-F93A-6C2C-ABDBC3ED3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104BC55-C725-EEFE-AAB3-996692235A2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2A7BE3-BC65-365A-E4E9-CBC17DF36A48}"/>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D1C76A6C-A663-3219-BB94-0DABAE132F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1B99E9-AAFB-872E-5318-721742F95E43}"/>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356084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3DE71-8F39-B0B3-52E1-109629593F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AD4386-BAEC-82D5-FCCA-CE0650800A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4029486-E328-0503-B773-5B6FAF3EDA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F78224-6FA6-EF4C-74BD-0502A169724F}"/>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6" name="Footer Placeholder 5">
            <a:extLst>
              <a:ext uri="{FF2B5EF4-FFF2-40B4-BE49-F238E27FC236}">
                <a16:creationId xmlns:a16="http://schemas.microsoft.com/office/drawing/2014/main" id="{C84A5114-FE64-267C-4AF0-6C3E7B130FC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30A9905-C8C7-4F54-DC8C-D51CFB6B73F0}"/>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204481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DA138-3146-428A-D761-3A4916665B3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DC5B89-91F0-D7B1-AEEB-59A5310736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EF79E5-5328-5C2E-0323-ADF00A331B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110CD79-C007-5868-EC10-E0EB30AC9C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540434-F0F3-27E5-199E-3C175B3EDF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0AE5AAC-073A-8518-B0D9-0C61810A2054}"/>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8" name="Footer Placeholder 7">
            <a:extLst>
              <a:ext uri="{FF2B5EF4-FFF2-40B4-BE49-F238E27FC236}">
                <a16:creationId xmlns:a16="http://schemas.microsoft.com/office/drawing/2014/main" id="{5FC016CC-BC85-446F-1176-84582B249FA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ADC7DD0-4D26-241A-49F2-0103E7135BE5}"/>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284349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0BEC9-5480-469C-1718-C18E835D67B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B208B62-DA0C-8C75-4890-AD733643405D}"/>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4" name="Footer Placeholder 3">
            <a:extLst>
              <a:ext uri="{FF2B5EF4-FFF2-40B4-BE49-F238E27FC236}">
                <a16:creationId xmlns:a16="http://schemas.microsoft.com/office/drawing/2014/main" id="{E9C6CD96-9AF3-58C7-9F7E-7B2A5813DEE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382F578-7195-D4A8-AEB1-2EBB93285E79}"/>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3998723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B67A63-D0E6-5777-C153-35456FFD4791}"/>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3" name="Footer Placeholder 2">
            <a:extLst>
              <a:ext uri="{FF2B5EF4-FFF2-40B4-BE49-F238E27FC236}">
                <a16:creationId xmlns:a16="http://schemas.microsoft.com/office/drawing/2014/main" id="{4FB576E5-F9A1-24AA-36B2-9D44BA4F1B8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72081EF-2BBC-1CD8-3EA1-EEDD4ACFEC44}"/>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786024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81B0D-317E-96D6-DCD0-C33412DE09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734AF4-4996-C7A9-9445-7F34A23D26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22E1C49-A58D-5145-C561-DB3BFBE6C8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AEE665-F7E6-A258-467F-7E609BAE5C0A}"/>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6" name="Footer Placeholder 5">
            <a:extLst>
              <a:ext uri="{FF2B5EF4-FFF2-40B4-BE49-F238E27FC236}">
                <a16:creationId xmlns:a16="http://schemas.microsoft.com/office/drawing/2014/main" id="{85F47A7F-DC17-C86B-E6F9-945DEB4C720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D39A16-AD45-DEB5-49B1-6DC51992BF48}"/>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4077319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3DF2B-02F7-2E2D-6A3B-CD4416A3C9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7E18CDF-948D-CDF0-F685-9ED67AC09E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87B98CF-1CA9-ECAF-F242-AC3A4E1C8C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ABAE59-E0B3-D7F5-F095-49360C38BD37}"/>
              </a:ext>
            </a:extLst>
          </p:cNvPr>
          <p:cNvSpPr>
            <a:spLocks noGrp="1"/>
          </p:cNvSpPr>
          <p:nvPr>
            <p:ph type="dt" sz="half" idx="10"/>
          </p:nvPr>
        </p:nvSpPr>
        <p:spPr/>
        <p:txBody>
          <a:bodyPr/>
          <a:lstStyle/>
          <a:p>
            <a:fld id="{1E09CB5D-E896-4C9C-A1B9-D249584D12C7}" type="datetimeFigureOut">
              <a:rPr lang="en-GB" smtClean="0"/>
              <a:t>13/02/2026</a:t>
            </a:fld>
            <a:endParaRPr lang="en-GB"/>
          </a:p>
        </p:txBody>
      </p:sp>
      <p:sp>
        <p:nvSpPr>
          <p:cNvPr id="6" name="Footer Placeholder 5">
            <a:extLst>
              <a:ext uri="{FF2B5EF4-FFF2-40B4-BE49-F238E27FC236}">
                <a16:creationId xmlns:a16="http://schemas.microsoft.com/office/drawing/2014/main" id="{3E7CC3BE-D6B3-0E25-0D56-BC8C1E27EB1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7BD76E8-73F3-D67E-BB99-2C25CC030A48}"/>
              </a:ext>
            </a:extLst>
          </p:cNvPr>
          <p:cNvSpPr>
            <a:spLocks noGrp="1"/>
          </p:cNvSpPr>
          <p:nvPr>
            <p:ph type="sldNum" sz="quarter" idx="12"/>
          </p:nvPr>
        </p:nvSpPr>
        <p:spPr/>
        <p:txBody>
          <a:bodyPr/>
          <a:lstStyle/>
          <a:p>
            <a:fld id="{578AB3D8-5B73-4DCB-B900-5DED03D217C6}" type="slidenum">
              <a:rPr lang="en-GB" smtClean="0"/>
              <a:t>‹#›</a:t>
            </a:fld>
            <a:endParaRPr lang="en-GB"/>
          </a:p>
        </p:txBody>
      </p:sp>
    </p:spTree>
    <p:extLst>
      <p:ext uri="{BB962C8B-B14F-4D97-AF65-F5344CB8AC3E}">
        <p14:creationId xmlns:p14="http://schemas.microsoft.com/office/powerpoint/2010/main" val="3118830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05A3D1-C563-DE84-B9A3-1439B06777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5978A1F-151C-1075-F2C2-5C958C8698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9D7A38-A030-BD6E-7B46-BB9EB1A41C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E09CB5D-E896-4C9C-A1B9-D249584D12C7}" type="datetimeFigureOut">
              <a:rPr lang="en-GB" smtClean="0"/>
              <a:t>13/02/2026</a:t>
            </a:fld>
            <a:endParaRPr lang="en-GB"/>
          </a:p>
        </p:txBody>
      </p:sp>
      <p:sp>
        <p:nvSpPr>
          <p:cNvPr id="5" name="Footer Placeholder 4">
            <a:extLst>
              <a:ext uri="{FF2B5EF4-FFF2-40B4-BE49-F238E27FC236}">
                <a16:creationId xmlns:a16="http://schemas.microsoft.com/office/drawing/2014/main" id="{60C3178E-CCAB-2B3D-DA3C-0CD011B9F1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0C74D09-7EE0-63ED-118D-2E42D7637B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78AB3D8-5B73-4DCB-B900-5DED03D217C6}" type="slidenum">
              <a:rPr lang="en-GB" smtClean="0"/>
              <a:t>‹#›</a:t>
            </a:fld>
            <a:endParaRPr lang="en-GB"/>
          </a:p>
        </p:txBody>
      </p:sp>
    </p:spTree>
    <p:extLst>
      <p:ext uri="{BB962C8B-B14F-4D97-AF65-F5344CB8AC3E}">
        <p14:creationId xmlns:p14="http://schemas.microsoft.com/office/powerpoint/2010/main" val="3719824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0D445C9B-E9D1-D6EC-3897-23E171A6F66E}"/>
              </a:ext>
            </a:extLst>
          </p:cNvPr>
          <p:cNvPicPr>
            <a:picLocks noChangeAspect="1"/>
          </p:cNvPicPr>
          <p:nvPr/>
        </p:nvPicPr>
        <p:blipFill>
          <a:blip r:embed="rId3"/>
          <a:srcRect t="5358" b="10388"/>
          <a:stretch>
            <a:fillRect/>
          </a:stretch>
        </p:blipFill>
        <p:spPr>
          <a:xfrm>
            <a:off x="20" y="1282"/>
            <a:ext cx="12191980" cy="6856718"/>
          </a:xfrm>
          <a:prstGeom prst="rect">
            <a:avLst/>
          </a:prstGeom>
        </p:spPr>
      </p:pic>
    </p:spTree>
    <p:extLst>
      <p:ext uri="{BB962C8B-B14F-4D97-AF65-F5344CB8AC3E}">
        <p14:creationId xmlns:p14="http://schemas.microsoft.com/office/powerpoint/2010/main" val="168774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3EDD249D-65C5-3BAA-04F8-D78F0DC2A9E8}"/>
              </a:ext>
            </a:extLst>
          </p:cNvPr>
          <p:cNvPicPr>
            <a:picLocks noChangeAspect="1"/>
          </p:cNvPicPr>
          <p:nvPr/>
        </p:nvPicPr>
        <p:blipFill>
          <a:blip r:embed="rId3"/>
          <a:srcRect t="3180" b="12566"/>
          <a:stretch>
            <a:fillRect/>
          </a:stretch>
        </p:blipFill>
        <p:spPr>
          <a:xfrm>
            <a:off x="20" y="1282"/>
            <a:ext cx="12191980" cy="6856718"/>
          </a:xfrm>
          <a:prstGeom prst="rect">
            <a:avLst/>
          </a:prstGeom>
        </p:spPr>
      </p:pic>
    </p:spTree>
    <p:extLst>
      <p:ext uri="{BB962C8B-B14F-4D97-AF65-F5344CB8AC3E}">
        <p14:creationId xmlns:p14="http://schemas.microsoft.com/office/powerpoint/2010/main" val="3129393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0EC7A111-4BC3-9CFB-E5B2-5DF82B3C7FFA}"/>
              </a:ext>
            </a:extLst>
          </p:cNvPr>
          <p:cNvPicPr>
            <a:picLocks noChangeAspect="1"/>
          </p:cNvPicPr>
          <p:nvPr/>
        </p:nvPicPr>
        <p:blipFill>
          <a:blip r:embed="rId3"/>
          <a:srcRect t="11432" b="4314"/>
          <a:stretch>
            <a:fillRect/>
          </a:stretch>
        </p:blipFill>
        <p:spPr>
          <a:xfrm>
            <a:off x="20" y="1282"/>
            <a:ext cx="12191980" cy="6856718"/>
          </a:xfrm>
          <a:prstGeom prst="rect">
            <a:avLst/>
          </a:prstGeom>
        </p:spPr>
      </p:pic>
    </p:spTree>
    <p:extLst>
      <p:ext uri="{BB962C8B-B14F-4D97-AF65-F5344CB8AC3E}">
        <p14:creationId xmlns:p14="http://schemas.microsoft.com/office/powerpoint/2010/main" val="384593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7ED392E9-582F-4927-ADA0-5CBD574EFDB8}"/>
              </a:ext>
            </a:extLst>
          </p:cNvPr>
          <p:cNvPicPr>
            <a:picLocks noChangeAspect="1"/>
          </p:cNvPicPr>
          <p:nvPr/>
        </p:nvPicPr>
        <p:blipFill>
          <a:blip r:embed="rId3"/>
          <a:srcRect b="15746"/>
          <a:stretch>
            <a:fillRect/>
          </a:stretch>
        </p:blipFill>
        <p:spPr>
          <a:xfrm>
            <a:off x="20" y="1282"/>
            <a:ext cx="12191980" cy="6856718"/>
          </a:xfrm>
          <a:prstGeom prst="rect">
            <a:avLst/>
          </a:prstGeom>
        </p:spPr>
      </p:pic>
    </p:spTree>
    <p:extLst>
      <p:ext uri="{BB962C8B-B14F-4D97-AF65-F5344CB8AC3E}">
        <p14:creationId xmlns:p14="http://schemas.microsoft.com/office/powerpoint/2010/main" val="3867259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27CCB-A53D-E1FE-3DB2-057E15907ED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196642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92CD8DE2-465D-4A1E-D161-B561BD09269E}"/>
              </a:ext>
            </a:extLst>
          </p:cNvPr>
          <p:cNvPicPr>
            <a:picLocks noChangeAspect="1"/>
          </p:cNvPicPr>
          <p:nvPr/>
        </p:nvPicPr>
        <p:blipFill>
          <a:blip r:embed="rId3"/>
          <a:srcRect t="12761" b="2985"/>
          <a:stretch>
            <a:fillRect/>
          </a:stretch>
        </p:blipFill>
        <p:spPr>
          <a:xfrm>
            <a:off x="20" y="1282"/>
            <a:ext cx="12191980" cy="6856718"/>
          </a:xfrm>
          <a:prstGeom prst="rect">
            <a:avLst/>
          </a:prstGeom>
        </p:spPr>
      </p:pic>
    </p:spTree>
    <p:extLst>
      <p:ext uri="{BB962C8B-B14F-4D97-AF65-F5344CB8AC3E}">
        <p14:creationId xmlns:p14="http://schemas.microsoft.com/office/powerpoint/2010/main" val="196949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9444CE05-066F-AA8F-4EB9-8E32D8F9ABF0}"/>
              </a:ext>
            </a:extLst>
          </p:cNvPr>
          <p:cNvPicPr>
            <a:picLocks noChangeAspect="1"/>
          </p:cNvPicPr>
          <p:nvPr/>
        </p:nvPicPr>
        <p:blipFill>
          <a:blip r:embed="rId3"/>
          <a:srcRect t="4946" b="10800"/>
          <a:stretch>
            <a:fillRect/>
          </a:stretch>
        </p:blipFill>
        <p:spPr>
          <a:xfrm>
            <a:off x="20" y="1282"/>
            <a:ext cx="12191980" cy="6856718"/>
          </a:xfrm>
          <a:prstGeom prst="rect">
            <a:avLst/>
          </a:prstGeom>
        </p:spPr>
      </p:pic>
    </p:spTree>
    <p:extLst>
      <p:ext uri="{BB962C8B-B14F-4D97-AF65-F5344CB8AC3E}">
        <p14:creationId xmlns:p14="http://schemas.microsoft.com/office/powerpoint/2010/main" val="863276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61A12C9E-76E3-0CDD-B2AA-0546410401E3}"/>
              </a:ext>
            </a:extLst>
          </p:cNvPr>
          <p:cNvPicPr>
            <a:picLocks noChangeAspect="1"/>
          </p:cNvPicPr>
          <p:nvPr/>
        </p:nvPicPr>
        <p:blipFill>
          <a:blip r:embed="rId3"/>
          <a:srcRect t="133" b="15613"/>
          <a:stretch>
            <a:fillRect/>
          </a:stretch>
        </p:blipFill>
        <p:spPr>
          <a:xfrm>
            <a:off x="20" y="1282"/>
            <a:ext cx="12191980" cy="6856718"/>
          </a:xfrm>
          <a:prstGeom prst="rect">
            <a:avLst/>
          </a:prstGeom>
        </p:spPr>
      </p:pic>
    </p:spTree>
    <p:extLst>
      <p:ext uri="{BB962C8B-B14F-4D97-AF65-F5344CB8AC3E}">
        <p14:creationId xmlns:p14="http://schemas.microsoft.com/office/powerpoint/2010/main" val="3278482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EEE0B946-F2FA-BDD5-E234-A419BB463570}"/>
              </a:ext>
            </a:extLst>
          </p:cNvPr>
          <p:cNvPicPr>
            <a:picLocks noChangeAspect="1"/>
          </p:cNvPicPr>
          <p:nvPr/>
        </p:nvPicPr>
        <p:blipFill>
          <a:blip r:embed="rId3"/>
          <a:srcRect t="9520" b="6226"/>
          <a:stretch>
            <a:fillRect/>
          </a:stretch>
        </p:blipFill>
        <p:spPr>
          <a:xfrm>
            <a:off x="20" y="1282"/>
            <a:ext cx="12191980" cy="6856718"/>
          </a:xfrm>
          <a:prstGeom prst="rect">
            <a:avLst/>
          </a:prstGeom>
        </p:spPr>
      </p:pic>
    </p:spTree>
    <p:extLst>
      <p:ext uri="{BB962C8B-B14F-4D97-AF65-F5344CB8AC3E}">
        <p14:creationId xmlns:p14="http://schemas.microsoft.com/office/powerpoint/2010/main" val="54768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a:extLst>
              <a:ext uri="{FF2B5EF4-FFF2-40B4-BE49-F238E27FC236}">
                <a16:creationId xmlns:a16="http://schemas.microsoft.com/office/drawing/2014/main" id="{63A9EAF3-D5EE-7277-A3E0-ECDA326413C4}"/>
              </a:ext>
            </a:extLst>
          </p:cNvPr>
          <p:cNvPicPr>
            <a:picLocks noChangeAspect="1"/>
          </p:cNvPicPr>
          <p:nvPr/>
        </p:nvPicPr>
        <p:blipFill>
          <a:blip r:embed="rId3"/>
          <a:srcRect t="7732" b="8014"/>
          <a:stretch>
            <a:fillRect/>
          </a:stretch>
        </p:blipFill>
        <p:spPr>
          <a:xfrm>
            <a:off x="20" y="1282"/>
            <a:ext cx="12191980" cy="6856718"/>
          </a:xfrm>
          <a:prstGeom prst="rect">
            <a:avLst/>
          </a:prstGeom>
        </p:spPr>
      </p:pic>
    </p:spTree>
    <p:extLst>
      <p:ext uri="{BB962C8B-B14F-4D97-AF65-F5344CB8AC3E}">
        <p14:creationId xmlns:p14="http://schemas.microsoft.com/office/powerpoint/2010/main" val="34497165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2206</TotalTime>
  <Words>1411</Words>
  <Application>Microsoft Office PowerPoint</Application>
  <PresentationFormat>Widescreen</PresentationFormat>
  <Paragraphs>43</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Nick Taylor</dc:creator>
  <cp:lastModifiedBy>Nick Taylor</cp:lastModifiedBy>
  <cp:revision>1</cp:revision>
  <dcterms:created xsi:type="dcterms:W3CDTF">2026-02-09T21:19:36Z</dcterms:created>
  <dcterms:modified xsi:type="dcterms:W3CDTF">2026-02-14T19:44:28Z</dcterms:modified>
</cp:coreProperties>
</file>